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72" r:id="rId5"/>
    <p:sldId id="275" r:id="rId6"/>
    <p:sldId id="273" r:id="rId7"/>
    <p:sldId id="274" r:id="rId8"/>
    <p:sldId id="276" r:id="rId9"/>
    <p:sldId id="277" r:id="rId10"/>
    <p:sldId id="269" r:id="rId11"/>
    <p:sldId id="278" r:id="rId12"/>
    <p:sldId id="258" r:id="rId13"/>
    <p:sldId id="259" r:id="rId14"/>
    <p:sldId id="260" r:id="rId15"/>
    <p:sldId id="261" r:id="rId16"/>
    <p:sldId id="268" r:id="rId17"/>
    <p:sldId id="262" r:id="rId18"/>
    <p:sldId id="263" r:id="rId19"/>
    <p:sldId id="270" r:id="rId20"/>
    <p:sldId id="264" r:id="rId21"/>
    <p:sldId id="265" r:id="rId22"/>
    <p:sldId id="26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2BF1-F2DD-4CD9-B4F7-F661245E4C26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E61B9C-1870-4473-911B-B0DF8D8EF43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2BF1-F2DD-4CD9-B4F7-F661245E4C26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1B9C-1870-4473-911B-B0DF8D8EF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2BF1-F2DD-4CD9-B4F7-F661245E4C26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1B9C-1870-4473-911B-B0DF8D8EF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2BF1-F2DD-4CD9-B4F7-F661245E4C26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1B9C-1870-4473-911B-B0DF8D8EF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2BF1-F2DD-4CD9-B4F7-F661245E4C26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1B9C-1870-4473-911B-B0DF8D8EF43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2BF1-F2DD-4CD9-B4F7-F661245E4C26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1B9C-1870-4473-911B-B0DF8D8EF43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2BF1-F2DD-4CD9-B4F7-F661245E4C26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1B9C-1870-4473-911B-B0DF8D8EF43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2BF1-F2DD-4CD9-B4F7-F661245E4C26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1B9C-1870-4473-911B-B0DF8D8EF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2BF1-F2DD-4CD9-B4F7-F661245E4C26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1B9C-1870-4473-911B-B0DF8D8EF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2BF1-F2DD-4CD9-B4F7-F661245E4C26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1B9C-1870-4473-911B-B0DF8D8EF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2BF1-F2DD-4CD9-B4F7-F661245E4C26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1B9C-1870-4473-911B-B0DF8D8EF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AE52BF1-F2DD-4CD9-B4F7-F661245E4C26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8E61B9C-1870-4473-911B-B0DF8D8EF43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i.ru/os11/xmodules/qprint/afrms.php?proj=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cdoosh.dyndns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3;&#1072;&#1085;&#1099;.docx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656184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Решение заданий высокого уровня сложности по обществознанию</a:t>
            </a:r>
            <a:endParaRPr lang="ru-RU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097" y="2060848"/>
            <a:ext cx="5184576" cy="346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574044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Натаскивать или учить?</a:t>
            </a:r>
            <a:endParaRPr lang="ru-RU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92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7793"/>
            <a:ext cx="92194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Примеры заданий по подготовке учеников к выполнению задания (С 8)</a:t>
            </a:r>
            <a:endParaRPr lang="ru-RU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5" t="39962" r="24813" b="25596"/>
          <a:stretch/>
        </p:blipFill>
        <p:spPr bwMode="auto">
          <a:xfrm>
            <a:off x="453276" y="1412776"/>
            <a:ext cx="8312868" cy="45040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30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91480"/>
          </a:xfrm>
        </p:spPr>
        <p:txBody>
          <a:bodyPr/>
          <a:lstStyle/>
          <a:p>
            <a:r>
              <a:rPr lang="ru-RU" sz="3600" dirty="0" smtClean="0"/>
              <a:t>Учимся понимать задание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196752"/>
            <a:ext cx="7560840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942975" algn="l"/>
              </a:tabLst>
            </a:pPr>
            <a:r>
              <a:rPr lang="ru-RU" sz="2000" b="1" dirty="0">
                <a:latin typeface="Times New Roman"/>
                <a:ea typeface="Times New Roman"/>
              </a:rPr>
              <a:t> </a:t>
            </a:r>
            <a:r>
              <a:rPr lang="ru-RU" sz="2000" b="1" dirty="0" smtClean="0">
                <a:latin typeface="Times New Roman"/>
                <a:ea typeface="Times New Roman"/>
              </a:rPr>
              <a:t>Задание. </a:t>
            </a:r>
            <a:r>
              <a:rPr lang="ru-RU" sz="2000" dirty="0">
                <a:latin typeface="Times New Roman"/>
                <a:ea typeface="Times New Roman"/>
              </a:rPr>
              <a:t>Известно, что у человека биологические потребности в основном те же. что и у животных, но удовлетворяются они по разному</a:t>
            </a:r>
          </a:p>
          <a:p>
            <a:pPr algn="just">
              <a:spcAft>
                <a:spcPts val="0"/>
              </a:spcAft>
              <a:tabLst>
                <a:tab pos="942975" algn="l"/>
              </a:tabLst>
            </a:pPr>
            <a:r>
              <a:rPr lang="ru-RU" sz="2000" dirty="0">
                <a:latin typeface="Times New Roman"/>
                <a:ea typeface="Times New Roman"/>
              </a:rPr>
              <a:t>  В чем состоит отличие удовлетворения биологических потребностей человеком от удовлетворения биологических потребностей животными? Дайте ответ и проиллюстрируйте его двумя примерами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789040"/>
            <a:ext cx="756084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942975" algn="l"/>
              </a:tabLst>
            </a:pPr>
            <a:r>
              <a:rPr lang="ru-RU" b="1" dirty="0">
                <a:latin typeface="Times New Roman"/>
                <a:ea typeface="Times New Roman"/>
              </a:rPr>
              <a:t> Задача </a:t>
            </a:r>
            <a:r>
              <a:rPr lang="ru-RU" b="1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Сравните два высказывания.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  <a:tab pos="942975" algn="l"/>
              </a:tabLst>
            </a:pPr>
            <a:r>
              <a:rPr lang="ru-RU" dirty="0">
                <a:latin typeface="Times New Roman"/>
                <a:ea typeface="Times New Roman"/>
              </a:rPr>
              <a:t>Артур Шопенгауэр: «Воля человека направлена к той же цели, как у животных, - к питанию и размножению. И человеком и животными преследуется и достигается одна и та же цель»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  <a:tab pos="942975" algn="l"/>
              </a:tabLst>
            </a:pPr>
            <a:r>
              <a:rPr lang="ru-RU" dirty="0">
                <a:latin typeface="Times New Roman"/>
                <a:ea typeface="Times New Roman"/>
              </a:rPr>
              <a:t>Иоганн Вольфганг Гете: «Животные управляются своими органами, человек управляет своими органами и господствует над ними»</a:t>
            </a:r>
            <a:endParaRPr lang="ru-RU" sz="2000" dirty="0">
              <a:latin typeface="Times New Roman"/>
              <a:ea typeface="Times New Roman"/>
            </a:endParaRPr>
          </a:p>
          <a:p>
            <a:pPr marL="228600" algn="just">
              <a:spcAft>
                <a:spcPts val="0"/>
              </a:spcAft>
              <a:tabLst>
                <a:tab pos="942975" algn="l"/>
              </a:tabLst>
            </a:pPr>
            <a:r>
              <a:rPr lang="ru-RU" dirty="0">
                <a:latin typeface="Times New Roman"/>
                <a:ea typeface="Times New Roman"/>
              </a:rPr>
              <a:t>Какую проблему поднимают мыслители? Что роднит и что различает их суждения?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635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88640"/>
            <a:ext cx="79928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Гипертекст –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текстовые фрагменты, вопросы, таблицы, схемы и комментарии к ним</a:t>
            </a:r>
            <a:r>
              <a:rPr lang="ru-RU" sz="2400" dirty="0" smtClean="0"/>
              <a:t>  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2" t="23016" r="22471" b="8333"/>
          <a:stretch/>
        </p:blipFill>
        <p:spPr bwMode="auto">
          <a:xfrm>
            <a:off x="1475656" y="1556792"/>
            <a:ext cx="6604001" cy="50219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17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88640"/>
            <a:ext cx="79928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Гипертекст –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текстовые фрагменты, вопросы, таблицы, схемы и комментарии к ним</a:t>
            </a:r>
            <a:r>
              <a:rPr lang="ru-RU" sz="2400" dirty="0" smtClean="0"/>
              <a:t>  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9" t="24207" r="13434" b="17063"/>
          <a:stretch/>
        </p:blipFill>
        <p:spPr bwMode="auto">
          <a:xfrm>
            <a:off x="539552" y="1916832"/>
            <a:ext cx="8184943" cy="40581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38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8" t="23810" r="22024" b="10714"/>
          <a:stretch/>
        </p:blipFill>
        <p:spPr bwMode="auto">
          <a:xfrm>
            <a:off x="862977" y="1457987"/>
            <a:ext cx="7346037" cy="52471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188640"/>
            <a:ext cx="79928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Гипертекст –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текстовые фрагменты, вопросы, таблицы, схемы и комментарии к ним</a:t>
            </a:r>
            <a:r>
              <a:rPr lang="ru-RU" sz="2400" dirty="0" smtClean="0"/>
              <a:t>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2890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26064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Работа с понятием (С 5)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6075" y="2959402"/>
            <a:ext cx="2448272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ПОНЯТИЕ </a:t>
            </a:r>
            <a:r>
              <a:rPr lang="ru-RU" dirty="0" smtClean="0"/>
              <a:t>-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85162" y="1296081"/>
            <a:ext cx="2448272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процесс 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88432" y="2204864"/>
            <a:ext cx="2448272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институт</a:t>
            </a:r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22325" y="3247434"/>
            <a:ext cx="2448272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признак</a:t>
            </a:r>
            <a:endParaRPr lang="ru-RU" sz="2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10849" y="4221088"/>
            <a:ext cx="2448272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особенность</a:t>
            </a:r>
            <a:endParaRPr lang="ru-RU" sz="28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83214" y="5229200"/>
            <a:ext cx="2448272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понятие</a:t>
            </a:r>
            <a:endParaRPr lang="ru-RU" sz="2800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2724347" y="3103418"/>
            <a:ext cx="288032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724128" y="3247434"/>
            <a:ext cx="504056" cy="29641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28184" y="1628800"/>
            <a:ext cx="2448272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функции </a:t>
            </a:r>
            <a:endParaRPr lang="ru-RU" sz="28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59833" y="2671370"/>
            <a:ext cx="2448272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черты</a:t>
            </a:r>
            <a:endParaRPr lang="ru-RU" sz="28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59833" y="3825489"/>
            <a:ext cx="2448272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особенности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451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26064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Новое в задании (С 5)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0393" y="1484784"/>
            <a:ext cx="7848872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  Какой смысл обществоведы вкладывают в понятие «политическая система»?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Привлекая знания обществоведческого курса, составьте два предложения: одно предложение, содержащее информацию о структуре политической системы, и одно предложение, раскрывающее любую из функций политической системы.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7212" y="4005064"/>
            <a:ext cx="792088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Неверное раскрытие смысла (или полное отсутствие этого элемента ответа) при любом количестве других  элементов ответа оценивается 0 баллов.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52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0735" y="260648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План (С 8)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5" t="22024" r="23252" b="8929"/>
          <a:stretch/>
        </p:blipFill>
        <p:spPr bwMode="auto">
          <a:xfrm>
            <a:off x="1076048" y="980728"/>
            <a:ext cx="7279936" cy="57577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58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332656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Где используется материал рабочей тетради?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3000" y="1503380"/>
            <a:ext cx="3240360" cy="12589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На уроке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6016" y="1484784"/>
            <a:ext cx="3888432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При подготовке к олимпиаде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99614" y="3068960"/>
            <a:ext cx="396044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На факультативе</a:t>
            </a:r>
            <a:endParaRPr lang="ru-RU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25231"/>
            <a:ext cx="3096344" cy="232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982" y="4199055"/>
            <a:ext cx="3200144" cy="240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12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5" t="41856" r="22917" b="29166"/>
          <a:stretch/>
        </p:blipFill>
        <p:spPr bwMode="auto">
          <a:xfrm>
            <a:off x="1508625" y="901462"/>
            <a:ext cx="6328498" cy="20863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20546" y="378242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Задание В 5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7" t="14583" r="7969" b="14484"/>
          <a:stretch/>
        </p:blipFill>
        <p:spPr bwMode="auto">
          <a:xfrm>
            <a:off x="2195736" y="3146867"/>
            <a:ext cx="4630216" cy="370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13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60648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Проблема выбора учебника по обществознанию, профильный уровень</a:t>
            </a:r>
            <a:endParaRPr lang="ru-RU" sz="2800" dirty="0"/>
          </a:p>
        </p:txBody>
      </p:sp>
      <p:pic>
        <p:nvPicPr>
          <p:cNvPr id="2050" name="Picture 2" descr="http://www.drofa.ru/images/data/cat/2986_small_13449260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11" y="1916830"/>
            <a:ext cx="2596551" cy="385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rosv.ru/Attachment.aspx?Id=57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37" y="1943486"/>
            <a:ext cx="2500987" cy="385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1-tub-ru.yandex.net/i?id=100260442-39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16830"/>
            <a:ext cx="2541833" cy="385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607625" y="6148179"/>
            <a:ext cx="6192688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Какой учебник выбрать?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6626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3731319" cy="517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52736"/>
            <a:ext cx="3743138" cy="516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292543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Электронные ресурсы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8" r="41435" b="59659"/>
          <a:stretch/>
        </p:blipFill>
        <p:spPr bwMode="auto">
          <a:xfrm>
            <a:off x="755576" y="1000429"/>
            <a:ext cx="7620000" cy="21091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3080" y="3438657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http://www.fipi.ru/os11/xmodules/qprint/afrms.php?proj=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r="53407" b="44819"/>
          <a:stretch/>
        </p:blipFill>
        <p:spPr bwMode="auto">
          <a:xfrm>
            <a:off x="2759372" y="4047092"/>
            <a:ext cx="3985295" cy="2503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37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292543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Электронные ресурсы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63164" y="105229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u="sng" dirty="0" smtClean="0">
                <a:hlinkClick r:id="rId2"/>
              </a:rPr>
              <a:t>http</a:t>
            </a:r>
            <a:r>
              <a:rPr lang="ru-RU" u="sng" dirty="0">
                <a:hlinkClick r:id="rId2"/>
              </a:rPr>
              <a:t>://cdoosh.dyndns.org/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1" t="13676" r="14662" b="42802"/>
          <a:stretch/>
        </p:blipFill>
        <p:spPr bwMode="auto">
          <a:xfrm>
            <a:off x="660732" y="1617410"/>
            <a:ext cx="7776864" cy="25715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74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drofa.ru/images/data/cat/2986_small_13449260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14755"/>
            <a:ext cx="2016224" cy="299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260648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Преимущества УМК Издательского дома ДРОФА под редакцией А.Ф. Никитина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1412776"/>
            <a:ext cx="53215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1. Полное соответствие ФК ГОС и программе по обществознанию</a:t>
            </a:r>
          </a:p>
          <a:p>
            <a:pPr algn="just"/>
            <a:r>
              <a:rPr lang="ru-RU" dirty="0" smtClean="0"/>
              <a:t>2. Доступность изложения материалов для учащихся</a:t>
            </a:r>
          </a:p>
          <a:p>
            <a:pPr algn="just"/>
            <a:r>
              <a:rPr lang="ru-RU" dirty="0" smtClean="0"/>
              <a:t>3. Задания носят характер развивающих</a:t>
            </a:r>
          </a:p>
          <a:p>
            <a:pPr algn="just"/>
            <a:r>
              <a:rPr lang="ru-RU" dirty="0" smtClean="0"/>
              <a:t>4. Последовательность изложения материалов</a:t>
            </a:r>
            <a:endParaRPr lang="ru-RU" dirty="0"/>
          </a:p>
        </p:txBody>
      </p:sp>
      <p:pic>
        <p:nvPicPr>
          <p:cNvPr id="1026" name="Picture 2" descr="http://www.drofa.ru/5824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321" y="3212976"/>
            <a:ext cx="2095463" cy="348793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0115" y="4653136"/>
            <a:ext cx="53215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1. Полное соответствие ФГОС и программе по обществознанию</a:t>
            </a:r>
          </a:p>
          <a:p>
            <a:pPr algn="just"/>
            <a:r>
              <a:rPr lang="ru-RU" dirty="0" smtClean="0"/>
              <a:t>2. Доступность изложения материалов для учащихся</a:t>
            </a:r>
          </a:p>
          <a:p>
            <a:pPr algn="just"/>
            <a:r>
              <a:rPr lang="ru-RU" dirty="0" smtClean="0"/>
              <a:t>3. Задания носят характер развивающих</a:t>
            </a:r>
          </a:p>
          <a:p>
            <a:pPr algn="just"/>
            <a:r>
              <a:rPr lang="ru-RU" dirty="0" smtClean="0"/>
              <a:t>4. Последовательность изложения материалов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435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640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/>
              <a:t>Урок как форма работы по подготовке учащихся к ЕГЭ по обществознанию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723841"/>
              </p:ext>
            </p:extLst>
          </p:nvPr>
        </p:nvGraphicFramePr>
        <p:xfrm>
          <a:off x="179512" y="1268760"/>
          <a:ext cx="8579294" cy="53644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{912C8C85-51F0-491E-9774-3900AFEF0FD7}</a:tableStyleId>
              </a:tblPr>
              <a:tblGrid>
                <a:gridCol w="5207632"/>
                <a:gridCol w="1027800"/>
                <a:gridCol w="1171931"/>
                <a:gridCol w="1171931"/>
              </a:tblGrid>
              <a:tr h="7320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                      </a:t>
                      </a:r>
                      <a:r>
                        <a:rPr lang="ru-RU" sz="2000" dirty="0">
                          <a:effectLst/>
                        </a:rPr>
                        <a:t>Знаний, умения, </a:t>
                      </a:r>
                      <a:r>
                        <a:rPr lang="ru-RU" sz="2000" dirty="0" smtClean="0">
                          <a:effectLst/>
                        </a:rPr>
                        <a:t>навыки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Тема «Типы обществ»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 начале изучения темы: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 конце    изучения темы: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Мои действия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604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 </a:t>
                      </a:r>
                      <a:r>
                        <a:rPr lang="ru-RU" sz="1600" dirty="0" smtClean="0">
                          <a:effectLst/>
                        </a:rPr>
                        <a:t>Называть </a:t>
                      </a:r>
                      <a:r>
                        <a:rPr lang="ru-RU" sz="1600" dirty="0">
                          <a:effectLst/>
                        </a:rPr>
                        <a:t>основные типы обществ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 Перечислять признаки обществ различного типа (не менее 4 х) и иллюстрировать их примерами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3. Определять критерии для сравнения обществ разного типа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4. Решение задач на определение типов обществ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(по предложенным признакам определять тип общества)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5. Формулировать определение понятий (традиционное, индустриальное, постиндустриальное общество) и составлять предложение с понятиями.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6. Называть факторы (причины) которые способствуют переходу одного типа общества к другому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7. Называть общие черты индустриального и постиндустриального общества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9776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/>
          <a:lstStyle/>
          <a:p>
            <a:r>
              <a:rPr lang="ru-RU" sz="3200" dirty="0" smtClean="0"/>
              <a:t>Примеры заданий уровня С по теме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2131" y="1316760"/>
            <a:ext cx="7355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/>
                <a:ea typeface="Times New Roman"/>
              </a:rPr>
              <a:t>  Задание </a:t>
            </a:r>
            <a:r>
              <a:rPr lang="ru-RU" dirty="0" smtClean="0">
                <a:latin typeface="Times New Roman"/>
                <a:ea typeface="Times New Roman"/>
              </a:rPr>
              <a:t>Назовите </a:t>
            </a:r>
            <a:r>
              <a:rPr lang="ru-RU" dirty="0">
                <a:latin typeface="Times New Roman"/>
                <a:ea typeface="Times New Roman"/>
              </a:rPr>
              <a:t>три признака постиндустриального общества, каждый из них проиллюстрируйте конкретным примером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276872"/>
            <a:ext cx="722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Задание: </a:t>
            </a:r>
            <a:r>
              <a:rPr lang="ru-RU" dirty="0" smtClean="0">
                <a:latin typeface="Times New Roman"/>
                <a:ea typeface="Times New Roman"/>
              </a:rPr>
              <a:t>В </a:t>
            </a:r>
            <a:r>
              <a:rPr lang="ru-RU" dirty="0">
                <a:latin typeface="Times New Roman"/>
                <a:ea typeface="Times New Roman"/>
              </a:rPr>
              <a:t>стране Ф. молодой человек из среды скупщиков переселяется из деревни в город, тщательно подбирает ткачей, усиливает контроль над ними. Одновременно он устанавливает связь с магазинами розничной торговли, лично встречается с покупателями. Стремиться, что бы качество продукции было им «по вкусу», полученный доход вкладывает в развитие производства. </a:t>
            </a:r>
            <a:r>
              <a:rPr lang="ru-RU" b="1" dirty="0">
                <a:latin typeface="Times New Roman"/>
                <a:ea typeface="Times New Roman"/>
              </a:rPr>
              <a:t>Определите тип общества</a:t>
            </a:r>
            <a:r>
              <a:rPr lang="ru-RU" dirty="0">
                <a:latin typeface="Times New Roman"/>
                <a:ea typeface="Times New Roman"/>
              </a:rPr>
              <a:t>,</a:t>
            </a:r>
            <a:r>
              <a:rPr lang="ru-RU" b="1" dirty="0">
                <a:latin typeface="Times New Roman"/>
                <a:ea typeface="Times New Roman"/>
              </a:rPr>
              <a:t> подчеркните признаки, по которым вы это определили.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889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640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/>
              <a:t>Урок как форма работы по подготовке учащихся к ЕГЭ по обществознанию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550144"/>
              </p:ext>
            </p:extLst>
          </p:nvPr>
        </p:nvGraphicFramePr>
        <p:xfrm>
          <a:off x="179512" y="1268760"/>
          <a:ext cx="8579294" cy="46357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{912C8C85-51F0-491E-9774-3900AFEF0FD7}</a:tableStyleId>
              </a:tblPr>
              <a:tblGrid>
                <a:gridCol w="5207632"/>
                <a:gridCol w="1027800"/>
                <a:gridCol w="1171931"/>
                <a:gridCol w="1171931"/>
              </a:tblGrid>
              <a:tr h="7320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             </a:t>
                      </a:r>
                      <a:r>
                        <a:rPr lang="ru-RU" sz="2000" dirty="0" smtClean="0">
                          <a:effectLst/>
                        </a:rPr>
                        <a:t>Знаний</a:t>
                      </a:r>
                      <a:r>
                        <a:rPr lang="ru-RU" sz="2000" dirty="0">
                          <a:effectLst/>
                        </a:rPr>
                        <a:t>, умения, </a:t>
                      </a:r>
                      <a:r>
                        <a:rPr lang="ru-RU" sz="2000" dirty="0" smtClean="0">
                          <a:effectLst/>
                        </a:rPr>
                        <a:t>навыки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Тема «Общественный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Times New Roman"/>
                        </a:rPr>
                        <a:t> прогресс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 начале изучения темы: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 конце    изучения темы: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Мои действия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604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148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640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/>
              <a:t>Урок как форма работы по подготовке учащихся к ЕГЭ по обществознанию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448220"/>
              </p:ext>
            </p:extLst>
          </p:nvPr>
        </p:nvGraphicFramePr>
        <p:xfrm>
          <a:off x="179512" y="1268760"/>
          <a:ext cx="8579294" cy="359080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{912C8C85-51F0-491E-9774-3900AFEF0FD7}</a:tableStyleId>
              </a:tblPr>
              <a:tblGrid>
                <a:gridCol w="5207632"/>
                <a:gridCol w="1027800"/>
                <a:gridCol w="1171931"/>
                <a:gridCol w="1171931"/>
              </a:tblGrid>
              <a:tr h="6969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             </a:t>
                      </a:r>
                      <a:r>
                        <a:rPr lang="ru-RU" sz="2000" dirty="0" smtClean="0">
                          <a:effectLst/>
                        </a:rPr>
                        <a:t>Знаний</a:t>
                      </a:r>
                      <a:r>
                        <a:rPr lang="ru-RU" sz="2000" dirty="0">
                          <a:effectLst/>
                        </a:rPr>
                        <a:t>, умения, </a:t>
                      </a:r>
                      <a:r>
                        <a:rPr lang="ru-RU" sz="2000" dirty="0" smtClean="0">
                          <a:effectLst/>
                        </a:rPr>
                        <a:t>навыки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Тема «Общественный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Times New Roman"/>
                        </a:rPr>
                        <a:t> прогресс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 начале изучения темы: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 конце    изучения темы: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Мои действия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15449">
                <a:tc>
                  <a:txBody>
                    <a:bodyPr/>
                    <a:lstStyle/>
                    <a:p>
                      <a:pPr marL="342900" indent="-342900" algn="just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Формулировать определение основных понятий: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aseline="0" dirty="0" smtClean="0">
                          <a:effectLst/>
                          <a:latin typeface="Times New Roman"/>
                          <a:ea typeface="Times New Roman"/>
                        </a:rPr>
                        <a:t>общественный прогресс;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aseline="0" dirty="0" smtClean="0">
                          <a:effectLst/>
                          <a:latin typeface="Times New Roman"/>
                          <a:ea typeface="Times New Roman"/>
                        </a:rPr>
                        <a:t>критерии прогресса;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aseline="0" dirty="0" smtClean="0">
                          <a:effectLst/>
                          <a:latin typeface="Times New Roman"/>
                          <a:ea typeface="Times New Roman"/>
                        </a:rPr>
                        <a:t>формы прогресса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aseline="0" dirty="0" smtClean="0">
                          <a:effectLst/>
                          <a:latin typeface="Times New Roman"/>
                          <a:ea typeface="Times New Roman"/>
                        </a:rPr>
                        <a:t>Научно-технический прогресс</a:t>
                      </a:r>
                      <a:endParaRPr lang="ru-RU" sz="16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2. Называть критерии прогресса, иллюстрировать их примерами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3. Называть проявления противоречивости как главного свойства общественного прогресса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4. Характеризовать основные формы</a:t>
                      </a:r>
                      <a:r>
                        <a:rPr lang="ru-RU" sz="1600" baseline="0" dirty="0" smtClean="0">
                          <a:effectLst/>
                          <a:latin typeface="Times New Roman"/>
                          <a:ea typeface="Times New Roman"/>
                        </a:rPr>
                        <a:t> прогресса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5576" y="5141883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Задача С 7:</a:t>
            </a:r>
            <a:r>
              <a:rPr lang="ru-RU" dirty="0">
                <a:latin typeface="Times New Roman"/>
                <a:ea typeface="Times New Roman"/>
              </a:rPr>
              <a:t> Осуществление НТР интенсифицировало развитие человеческого общества. В то же время одним из ее результатов явились глобальные проблемы. Какое свойство общественного прогресса иллюстрируется этим примером? Приведите дополнительно любые три примера, иллюстрирующие это свойство.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445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91480"/>
          </a:xfrm>
        </p:spPr>
        <p:txBody>
          <a:bodyPr/>
          <a:lstStyle/>
          <a:p>
            <a:r>
              <a:rPr lang="ru-RU" sz="3600" dirty="0" smtClean="0"/>
              <a:t>Учебная задача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9572" y="2901298"/>
            <a:ext cx="777686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90170" algn="just"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Задание </a:t>
            </a:r>
            <a:r>
              <a:rPr lang="ru-RU" dirty="0">
                <a:latin typeface="Times New Roman"/>
                <a:ea typeface="Times New Roman"/>
              </a:rPr>
              <a:t>Один из авторов сказал, что наряду с экономическими предпосылками становлению демократии</a:t>
            </a:r>
            <a:r>
              <a:rPr lang="ru-RU" b="1" i="1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способствуют социальные, культурные, религиозные и внешнеполитические условия. Проиллюстрируйте примерами любые три из названных условия.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9572" y="1120676"/>
            <a:ext cx="7776864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/>
                <a:ea typeface="Times New Roman"/>
              </a:rPr>
              <a:t>Задание </a:t>
            </a:r>
            <a:r>
              <a:rPr lang="ru-RU" dirty="0">
                <a:latin typeface="Times New Roman"/>
                <a:ea typeface="Times New Roman"/>
              </a:rPr>
              <a:t>В государстве </a:t>
            </a:r>
            <a:r>
              <a:rPr lang="en-US" dirty="0">
                <a:latin typeface="Times New Roman"/>
                <a:ea typeface="Times New Roman"/>
              </a:rPr>
              <a:t>Z</a:t>
            </a:r>
            <a:r>
              <a:rPr lang="ru-RU" dirty="0">
                <a:latin typeface="Times New Roman"/>
                <a:ea typeface="Times New Roman"/>
              </a:rPr>
              <a:t> регулярно проводятся выборы законодательного собрания, которые широко освещаются в СМИ. Какая дополнительная информация позволит установить, что политический режим этого государства демократический? Сформулируйте три вопроса для получения необходимой дополнительной информации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9572" y="4437112"/>
            <a:ext cx="777686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90170" algn="just"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Задание </a:t>
            </a:r>
            <a:r>
              <a:rPr lang="ru-RU" dirty="0" smtClean="0">
                <a:latin typeface="Times New Roman"/>
                <a:ea typeface="Times New Roman"/>
              </a:rPr>
              <a:t>Приведите </a:t>
            </a:r>
            <a:r>
              <a:rPr lang="ru-RU" dirty="0">
                <a:latin typeface="Times New Roman"/>
                <a:ea typeface="Times New Roman"/>
              </a:rPr>
              <a:t>три примера доказывающих что современное демократическое государство реализует общественно значимые задачи и служит обществу в целом.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5787820"/>
            <a:ext cx="615668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 какие вопросы мы должны найти ответ, </a:t>
            </a:r>
          </a:p>
          <a:p>
            <a:pPr algn="ctr"/>
            <a:r>
              <a:rPr lang="ru-RU" dirty="0" smtClean="0"/>
              <a:t>чтобы решить поставленные задачи?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76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691480"/>
          </a:xfrm>
        </p:spPr>
        <p:txBody>
          <a:bodyPr/>
          <a:lstStyle/>
          <a:p>
            <a:r>
              <a:rPr lang="ru-RU" sz="4000" dirty="0" smtClean="0"/>
              <a:t>Составление сложного плана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903879" y="1167135"/>
            <a:ext cx="741682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Рефлексия в конце урока:</a:t>
            </a:r>
          </a:p>
          <a:p>
            <a:pPr algn="just"/>
            <a:r>
              <a:rPr lang="ru-RU" dirty="0" smtClean="0"/>
              <a:t>Какие вопросы, связанные с проблемой общественного прогресса были рассмотрены на уроке?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5887" y="2492896"/>
            <a:ext cx="727280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План в начале урока:</a:t>
            </a:r>
          </a:p>
          <a:p>
            <a:pPr algn="just"/>
            <a:r>
              <a:rPr lang="ru-RU" dirty="0" smtClean="0"/>
              <a:t>На какие вопросы, связанные с демократическим режимом нам предстоит найти ответ на уроке?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7" t="40909" r="23921" b="33929"/>
          <a:stretch/>
        </p:blipFill>
        <p:spPr bwMode="auto">
          <a:xfrm>
            <a:off x="505924" y="3717032"/>
            <a:ext cx="8212733" cy="2304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право 2">
            <a:hlinkClick r:id="rId3" action="ppaction://hlinkfile"/>
          </p:cNvPr>
          <p:cNvSpPr/>
          <p:nvPr/>
        </p:nvSpPr>
        <p:spPr>
          <a:xfrm>
            <a:off x="7645460" y="6309320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79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305</TotalTime>
  <Words>899</Words>
  <Application>Microsoft Office PowerPoint</Application>
  <PresentationFormat>Экран (4:3)</PresentationFormat>
  <Paragraphs>109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Исполнительная</vt:lpstr>
      <vt:lpstr>Решение заданий высокого уровня сложности по обществознанию</vt:lpstr>
      <vt:lpstr>Презентация PowerPoint</vt:lpstr>
      <vt:lpstr>Презентация PowerPoint</vt:lpstr>
      <vt:lpstr>Урок как форма работы по подготовке учащихся к ЕГЭ по обществознанию</vt:lpstr>
      <vt:lpstr>Примеры заданий уровня С по теме</vt:lpstr>
      <vt:lpstr>Урок как форма работы по подготовке учащихся к ЕГЭ по обществознанию</vt:lpstr>
      <vt:lpstr>Урок как форма работы по подготовке учащихся к ЕГЭ по обществознанию</vt:lpstr>
      <vt:lpstr>Учебная задача</vt:lpstr>
      <vt:lpstr>Составление сложного плана</vt:lpstr>
      <vt:lpstr>Презентация PowerPoint</vt:lpstr>
      <vt:lpstr>Учимся понимать задание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Рабочая тетрадь по обществознанию</dc:title>
  <dc:creator>Оксана Николаевна Цветкова</dc:creator>
  <cp:lastModifiedBy>Оксана Николаевна Цветкова</cp:lastModifiedBy>
  <cp:revision>26</cp:revision>
  <dcterms:created xsi:type="dcterms:W3CDTF">2013-11-24T12:16:06Z</dcterms:created>
  <dcterms:modified xsi:type="dcterms:W3CDTF">2014-10-23T17:52:20Z</dcterms:modified>
</cp:coreProperties>
</file>